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5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528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956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2921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4663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3100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349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546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748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185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893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8643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970B1-85BD-4442-84BF-2AC04BE6AA7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F604F-CDF4-494E-AF1C-0BB518843C1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607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196752"/>
            <a:ext cx="2567059" cy="1922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627784" y="3356992"/>
            <a:ext cx="33843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  <a:latin typeface="Berlin Sans FB" pitchFamily="34" charset="0"/>
              </a:rPr>
              <a:t>Name – </a:t>
            </a:r>
            <a:r>
              <a:rPr lang="en-US" sz="2000" dirty="0" err="1" smtClean="0">
                <a:solidFill>
                  <a:schemeClr val="tx2">
                    <a:lumMod val="50000"/>
                  </a:schemeClr>
                </a:solidFill>
                <a:latin typeface="Berlin Sans FB" pitchFamily="34" charset="0"/>
              </a:rPr>
              <a:t>yashi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  <a:latin typeface="Berlin Sans FB" pitchFamily="34" charset="0"/>
              </a:rPr>
              <a:t> </a:t>
            </a:r>
            <a:r>
              <a:rPr lang="en-US" sz="2000" dirty="0" err="1" smtClean="0">
                <a:solidFill>
                  <a:schemeClr val="tx2">
                    <a:lumMod val="50000"/>
                  </a:schemeClr>
                </a:solidFill>
                <a:latin typeface="Berlin Sans FB" pitchFamily="34" charset="0"/>
              </a:rPr>
              <a:t>gayakwad</a:t>
            </a:r>
            <a:endParaRPr lang="en-US" sz="2000" dirty="0" smtClean="0">
              <a:solidFill>
                <a:schemeClr val="tx2">
                  <a:lumMod val="50000"/>
                </a:schemeClr>
              </a:solidFill>
              <a:latin typeface="Berlin Sans FB" pitchFamily="34" charset="0"/>
            </a:endParaRPr>
          </a:p>
          <a:p>
            <a:pPr algn="ctr"/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  <a:latin typeface="Berlin Sans FB" pitchFamily="34" charset="0"/>
              </a:rPr>
              <a:t>Subject – system analysis and design</a:t>
            </a:r>
          </a:p>
          <a:p>
            <a:pPr algn="ctr"/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  <a:latin typeface="Berlin Sans FB" pitchFamily="34" charset="0"/>
              </a:rPr>
              <a:t>Roll no. –IT- 2k19-74</a:t>
            </a:r>
          </a:p>
          <a:p>
            <a:pPr algn="ctr"/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  <a:latin typeface="Berlin Sans FB" pitchFamily="34" charset="0"/>
              </a:rPr>
              <a:t>Topic – invoice management</a:t>
            </a:r>
            <a:endParaRPr lang="en-IN" sz="2000" dirty="0">
              <a:solidFill>
                <a:schemeClr val="tx2">
                  <a:lumMod val="50000"/>
                </a:schemeClr>
              </a:solidFill>
              <a:latin typeface="Berlin Sans FB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78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45"/>
    </mc:Choice>
    <mc:Fallback>
      <p:transition spd="slow" advTm="11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116632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i="1" dirty="0" smtClean="0">
                <a:latin typeface="Berlin Sans FB" pitchFamily="34" charset="0"/>
              </a:rPr>
              <a:t>Invoice software</a:t>
            </a:r>
            <a:endParaRPr lang="en-IN" sz="3600" i="1" dirty="0">
              <a:latin typeface="Berlin Sans FB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1640" y="1556792"/>
            <a:ext cx="6400800" cy="4032448"/>
          </a:xfrm>
        </p:spPr>
        <p:txBody>
          <a:bodyPr/>
          <a:lstStyle/>
          <a:p>
            <a:pPr marL="457200" indent="-457200" algn="l">
              <a:buFont typeface="Arial" pitchFamily="34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Small business invoice software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Invoice with </a:t>
            </a:r>
            <a:r>
              <a:rPr lang="en-US" dirty="0" err="1" smtClean="0">
                <a:solidFill>
                  <a:srgbClr val="002060"/>
                </a:solidFill>
              </a:rPr>
              <a:t>talygen</a:t>
            </a:r>
            <a:endParaRPr lang="en-US" dirty="0" smtClean="0">
              <a:solidFill>
                <a:srgbClr val="002060"/>
              </a:solidFill>
            </a:endParaRP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Invoice processing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Benefits 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 smtClean="0">
                <a:solidFill>
                  <a:srgbClr val="002060"/>
                </a:solidFill>
              </a:rPr>
              <a:t>Quick contact form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 err="1" smtClean="0">
                <a:solidFill>
                  <a:srgbClr val="002060"/>
                </a:solidFill>
              </a:rPr>
              <a:t>Talygen’s</a:t>
            </a:r>
            <a:r>
              <a:rPr lang="en-US" dirty="0" smtClean="0">
                <a:solidFill>
                  <a:srgbClr val="002060"/>
                </a:solidFill>
              </a:rPr>
              <a:t> invoicing module</a:t>
            </a:r>
          </a:p>
          <a:p>
            <a:pPr marL="457200" indent="-457200" algn="l">
              <a:buFont typeface="Arial" pitchFamily="34" charset="0"/>
              <a:buChar char="•"/>
            </a:pPr>
            <a:endParaRPr lang="en-US" dirty="0" smtClean="0"/>
          </a:p>
          <a:p>
            <a:pPr marL="457200" indent="-457200">
              <a:buFont typeface="Arial" pitchFamily="34" charset="0"/>
              <a:buChar char="•"/>
            </a:pPr>
            <a:endParaRPr lang="en-IN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160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32"/>
    </mc:Choice>
    <mc:Fallback>
      <p:transition spd="slow" advTm="20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116633"/>
            <a:ext cx="7560840" cy="1296144"/>
          </a:xfrm>
        </p:spPr>
        <p:txBody>
          <a:bodyPr>
            <a:normAutofit/>
          </a:bodyPr>
          <a:lstStyle/>
          <a:p>
            <a:r>
              <a:rPr lang="en-IN" sz="3600" i="1" dirty="0">
                <a:latin typeface="Bauhaus 93" pitchFamily="82" charset="0"/>
              </a:rPr>
              <a:t>Small Business Invoice Software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600" y="1268760"/>
            <a:ext cx="7488832" cy="4680520"/>
          </a:xfrm>
        </p:spPr>
        <p:txBody>
          <a:bodyPr>
            <a:noAutofit/>
          </a:bodyPr>
          <a:lstStyle/>
          <a:p>
            <a:pPr marL="457200" indent="-457200" algn="l">
              <a:buFont typeface="Arial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Are you still using the traditional invoicing?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Maybe it's time to move to a paperless, web-based</a:t>
            </a:r>
            <a:br>
              <a:rPr lang="en-US" sz="2400" dirty="0">
                <a:solidFill>
                  <a:srgbClr val="002060"/>
                </a:solidFill>
              </a:rPr>
            </a:br>
            <a:r>
              <a:rPr lang="en-US" sz="2400" dirty="0">
                <a:solidFill>
                  <a:srgbClr val="002060"/>
                </a:solidFill>
              </a:rPr>
              <a:t>invoicing!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No human errors, no paper wastage and less manual</a:t>
            </a:r>
            <a:br>
              <a:rPr lang="en-US" sz="2400" dirty="0">
                <a:solidFill>
                  <a:srgbClr val="002060"/>
                </a:solidFill>
              </a:rPr>
            </a:br>
            <a:r>
              <a:rPr lang="en-US" sz="2400" dirty="0">
                <a:solidFill>
                  <a:srgbClr val="002060"/>
                </a:solidFill>
              </a:rPr>
              <a:t>work for your team with online invoice creator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You can manage your invoices in snapshot and keep</a:t>
            </a:r>
            <a:br>
              <a:rPr lang="en-US" sz="2400" dirty="0">
                <a:solidFill>
                  <a:srgbClr val="002060"/>
                </a:solidFill>
              </a:rPr>
            </a:br>
            <a:r>
              <a:rPr lang="en-US" sz="2400" dirty="0">
                <a:solidFill>
                  <a:srgbClr val="002060"/>
                </a:solidFill>
              </a:rPr>
              <a:t>a record of all the payments from your client,</a:t>
            </a:r>
            <a:br>
              <a:rPr lang="en-US" sz="2400" dirty="0">
                <a:solidFill>
                  <a:srgbClr val="002060"/>
                </a:solidFill>
              </a:rPr>
            </a:br>
            <a:r>
              <a:rPr lang="en-US" sz="2400" dirty="0">
                <a:solidFill>
                  <a:srgbClr val="002060"/>
                </a:solidFill>
              </a:rPr>
              <a:t>all at one place.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The invoice can be created automatically from the</a:t>
            </a:r>
            <a:br>
              <a:rPr lang="en-US" sz="2400" dirty="0">
                <a:solidFill>
                  <a:srgbClr val="002060"/>
                </a:solidFill>
              </a:rPr>
            </a:br>
            <a:r>
              <a:rPr lang="en-US" sz="2400" dirty="0">
                <a:solidFill>
                  <a:srgbClr val="002060"/>
                </a:solidFill>
              </a:rPr>
              <a:t>expenses entered into the system for a project</a:t>
            </a:r>
            <a:br>
              <a:rPr lang="en-US" sz="2400" dirty="0">
                <a:solidFill>
                  <a:srgbClr val="002060"/>
                </a:solidFill>
              </a:rPr>
            </a:br>
            <a:r>
              <a:rPr lang="en-US" sz="2400" dirty="0">
                <a:solidFill>
                  <a:srgbClr val="002060"/>
                </a:solidFill>
              </a:rPr>
              <a:t>and the time billed in the project.</a:t>
            </a:r>
          </a:p>
          <a:p>
            <a:r>
              <a:rPr lang="en-US" sz="1200" dirty="0" smtClean="0"/>
              <a:t/>
            </a:r>
            <a:br>
              <a:rPr lang="en-US" sz="1200" dirty="0" smtClean="0"/>
            </a:br>
            <a:endParaRPr lang="en-IN" sz="12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353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16"/>
    </mc:Choice>
    <mc:Fallback>
      <p:transition spd="slow" advTm="39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3805"/>
            <a:ext cx="7772400" cy="1470025"/>
          </a:xfrm>
        </p:spPr>
        <p:txBody>
          <a:bodyPr>
            <a:normAutofit/>
          </a:bodyPr>
          <a:lstStyle/>
          <a:p>
            <a:r>
              <a:rPr lang="en-IN" sz="3600" i="1" dirty="0">
                <a:latin typeface="Bauhaus 93" pitchFamily="82" charset="0"/>
              </a:rPr>
              <a:t>Invoice with TALYGEN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3568" y="1124744"/>
            <a:ext cx="7848872" cy="5040560"/>
          </a:xfrm>
        </p:spPr>
        <p:txBody>
          <a:bodyPr>
            <a:normAutofit fontScale="70000" lnSpcReduction="20000"/>
          </a:bodyPr>
          <a:lstStyle/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Your business will look more professional when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using online invoicing software with advance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features.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Online Invoicing tool enables company admins or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project managers to send timely, accurate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invoices to their clients.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 err="1">
                <a:solidFill>
                  <a:srgbClr val="002060"/>
                </a:solidFill>
              </a:rPr>
              <a:t>Talygen</a:t>
            </a:r>
            <a:r>
              <a:rPr lang="en-US" dirty="0">
                <a:solidFill>
                  <a:srgbClr val="002060"/>
                </a:solidFill>
              </a:rPr>
              <a:t> invoices are created project-wise or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client-wise.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By using project invoicing software, project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managers can create/enable/disable different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invoices related to different projects of their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clients.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 err="1">
                <a:solidFill>
                  <a:srgbClr val="002060"/>
                </a:solidFill>
              </a:rPr>
              <a:t>Talygen</a:t>
            </a:r>
            <a:r>
              <a:rPr lang="en-US" dirty="0">
                <a:solidFill>
                  <a:srgbClr val="002060"/>
                </a:solidFill>
              </a:rPr>
              <a:t> enables you to send invoices along with a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message to the concerned client in any desired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format.</a:t>
            </a:r>
          </a:p>
          <a:p>
            <a:pPr algn="l"/>
            <a:r>
              <a:rPr lang="en-US" dirty="0" smtClean="0">
                <a:solidFill>
                  <a:srgbClr val="002060"/>
                </a:solidFill>
              </a:rPr>
              <a:t/>
            </a:r>
            <a:br>
              <a:rPr lang="en-US" dirty="0" smtClean="0">
                <a:solidFill>
                  <a:srgbClr val="002060"/>
                </a:solidFill>
              </a:rPr>
            </a:br>
            <a:endParaRPr lang="en-IN" dirty="0">
              <a:solidFill>
                <a:srgbClr val="002060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40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98"/>
    </mc:Choice>
    <mc:Fallback>
      <p:transition spd="slow" advTm="45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548680"/>
            <a:ext cx="7772400" cy="1470025"/>
          </a:xfrm>
        </p:spPr>
        <p:txBody>
          <a:bodyPr/>
          <a:lstStyle/>
          <a:p>
            <a:r>
              <a:rPr lang="en-IN" i="1" dirty="0">
                <a:latin typeface="Bauhaus 93" pitchFamily="82" charset="0"/>
              </a:rPr>
              <a:t>Invoice Processing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5616" y="2636912"/>
            <a:ext cx="6912768" cy="2497832"/>
          </a:xfrm>
        </p:spPr>
        <p:txBody>
          <a:bodyPr>
            <a:normAutofit fontScale="62500" lnSpcReduction="20000"/>
          </a:bodyPr>
          <a:lstStyle/>
          <a:p>
            <a:pPr marL="457200" indent="-457200" algn="l">
              <a:buFont typeface="Arial" pitchFamily="34" charset="0"/>
              <a:buChar char="•"/>
            </a:pPr>
            <a:r>
              <a:rPr lang="en-US" sz="4400" dirty="0">
                <a:solidFill>
                  <a:srgbClr val="002060"/>
                </a:solidFill>
              </a:rPr>
              <a:t>Invoice Management Software is a much easier,</a:t>
            </a:r>
            <a:br>
              <a:rPr lang="en-US" sz="4400" dirty="0">
                <a:solidFill>
                  <a:srgbClr val="002060"/>
                </a:solidFill>
              </a:rPr>
            </a:br>
            <a:r>
              <a:rPr lang="en-US" sz="4400" dirty="0">
                <a:solidFill>
                  <a:srgbClr val="002060"/>
                </a:solidFill>
              </a:rPr>
              <a:t>less time-consuming way to keep track of your</a:t>
            </a:r>
            <a:br>
              <a:rPr lang="en-US" sz="4400" dirty="0">
                <a:solidFill>
                  <a:srgbClr val="002060"/>
                </a:solidFill>
              </a:rPr>
            </a:br>
            <a:r>
              <a:rPr lang="en-US" sz="4400" dirty="0">
                <a:solidFill>
                  <a:srgbClr val="002060"/>
                </a:solidFill>
              </a:rPr>
              <a:t>business cash flow.</a:t>
            </a:r>
            <a:endParaRPr lang="en-US" dirty="0">
              <a:solidFill>
                <a:srgbClr val="002060"/>
              </a:solidFill>
            </a:endParaRP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IN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475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89"/>
    </mc:Choice>
    <mc:Fallback>
      <p:transition spd="slow" advTm="11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260648"/>
            <a:ext cx="7772400" cy="1470025"/>
          </a:xfrm>
        </p:spPr>
        <p:txBody>
          <a:bodyPr/>
          <a:lstStyle/>
          <a:p>
            <a:r>
              <a:rPr lang="en-IN" i="1" dirty="0" smtClean="0">
                <a:latin typeface="Bauhaus 93" pitchFamily="82" charset="0"/>
              </a:rPr>
              <a:t>Benefits</a:t>
            </a:r>
            <a:endParaRPr lang="en-IN" i="1" dirty="0">
              <a:latin typeface="Bauhaus 93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3568" y="1412776"/>
            <a:ext cx="7776864" cy="4680520"/>
          </a:xfrm>
        </p:spPr>
        <p:txBody>
          <a:bodyPr>
            <a:normAutofit fontScale="62500" lnSpcReduction="20000"/>
          </a:bodyPr>
          <a:lstStyle/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The Invoice has two sets. One is normal invoice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and other the recurring invoice.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User can also view the invoices within particular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amount range, date range.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A filter for project and the client is also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available.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User can also download the list of the invoice as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CSV.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View parent/child invoices generated via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recurring.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Allows partial entry of amount received against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invoice and maintains its history.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Select different templates for invoice before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sending it to client.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Can define any number of taxes/discounts as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default for each invoice.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864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96"/>
    </mc:Choice>
    <mc:Fallback>
      <p:transition spd="slow" advTm="48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620688"/>
            <a:ext cx="7772400" cy="1470025"/>
          </a:xfrm>
        </p:spPr>
        <p:txBody>
          <a:bodyPr>
            <a:normAutofit/>
          </a:bodyPr>
          <a:lstStyle/>
          <a:p>
            <a:r>
              <a:rPr lang="en-IN" sz="4800" i="1" dirty="0">
                <a:latin typeface="Bauhaus 93" pitchFamily="82" charset="0"/>
              </a:rPr>
              <a:t>Quick Contact Form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1640" y="2780928"/>
            <a:ext cx="6400800" cy="17526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Smart, Easy and Reliable Invoicing</a:t>
            </a:r>
            <a:endParaRPr lang="en-IN" dirty="0">
              <a:solidFill>
                <a:srgbClr val="002060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743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76"/>
    </mc:Choice>
    <mc:Fallback>
      <p:transition spd="slow" advTm="6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0"/>
            <a:ext cx="7772400" cy="1470025"/>
          </a:xfrm>
        </p:spPr>
        <p:txBody>
          <a:bodyPr/>
          <a:lstStyle/>
          <a:p>
            <a:r>
              <a:rPr lang="en-IN" i="1" dirty="0" err="1">
                <a:latin typeface="Bauhaus 93" pitchFamily="82" charset="0"/>
              </a:rPr>
              <a:t>Talygen's</a:t>
            </a:r>
            <a:r>
              <a:rPr lang="en-IN" i="1" dirty="0">
                <a:latin typeface="Bauhaus 93" pitchFamily="82" charset="0"/>
              </a:rPr>
              <a:t> Invoicing module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484784"/>
            <a:ext cx="6400800" cy="4154016"/>
          </a:xfrm>
        </p:spPr>
        <p:txBody>
          <a:bodyPr>
            <a:normAutofit fontScale="92500" lnSpcReduction="10000"/>
          </a:bodyPr>
          <a:lstStyle/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Invoice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Tax/Discounts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Recurring Invoice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Invoice Templates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Send Invoice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Invoice Status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IN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66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66"/>
    </mc:Choice>
    <mc:Fallback>
      <p:transition spd="slow" advTm="10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47664" y="2420888"/>
            <a:ext cx="59766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i="1" dirty="0" smtClean="0">
                <a:solidFill>
                  <a:schemeClr val="accent6">
                    <a:lumMod val="50000"/>
                  </a:schemeClr>
                </a:solidFill>
                <a:latin typeface="Berlin Sans FB" pitchFamily="34" charset="0"/>
              </a:rPr>
              <a:t>Thank you!</a:t>
            </a:r>
            <a:endParaRPr lang="en-IN" sz="7200" i="1" dirty="0">
              <a:solidFill>
                <a:schemeClr val="accent6">
                  <a:lumMod val="50000"/>
                </a:schemeClr>
              </a:solidFill>
              <a:latin typeface="Berlin Sans FB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72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8"/>
    </mc:Choice>
    <mc:Fallback>
      <p:transition spd="slow" advTm="2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116</Words>
  <Application>Microsoft Office PowerPoint</Application>
  <PresentationFormat>On-screen Show (4:3)</PresentationFormat>
  <Paragraphs>48</Paragraphs>
  <Slides>9</Slides>
  <Notes>0</Notes>
  <HiddenSlides>0</HiddenSlides>
  <MMClips>9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Invoice software</vt:lpstr>
      <vt:lpstr>Small Business Invoice Software</vt:lpstr>
      <vt:lpstr>Invoice with TALYGEN</vt:lpstr>
      <vt:lpstr>Invoice Processing</vt:lpstr>
      <vt:lpstr>Benefits</vt:lpstr>
      <vt:lpstr>Quick Contact Form</vt:lpstr>
      <vt:lpstr>Talygen's Invoicing module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5</cp:revision>
  <dcterms:created xsi:type="dcterms:W3CDTF">2021-11-10T11:13:08Z</dcterms:created>
  <dcterms:modified xsi:type="dcterms:W3CDTF">2021-11-10T12:01:11Z</dcterms:modified>
</cp:coreProperties>
</file>

<file path=docProps/thumbnail.jpeg>
</file>